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2" r:id="rId2"/>
    <p:sldId id="257" r:id="rId3"/>
    <p:sldId id="258" r:id="rId4"/>
    <p:sldId id="259" r:id="rId5"/>
    <p:sldId id="260" r:id="rId6"/>
    <p:sldId id="261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2916666666666665E-2"/>
          <c:y val="0.13903125"/>
          <c:w val="0.6976884842519685"/>
          <c:h val="0.860968749999999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Общественное мнение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За реализацию проекта</c:v>
                </c:pt>
                <c:pt idx="1">
                  <c:v>Против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0E1656-D0C5-4AF2-937A-903EDFCCA74E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E37F358-9D45-4AD7-A72C-4546DC013D34}">
      <dgm:prSet phldrT="[Текст]"/>
      <dgm:spPr/>
      <dgm:t>
        <a:bodyPr/>
        <a:lstStyle/>
        <a:p>
          <a:r>
            <a: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Общественный опрос</a:t>
          </a:r>
          <a:endParaRPr lang="uk-UA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C2A3F5-9355-4B82-957B-002075100B0B}" type="parTrans" cxnId="{4CDF209A-55E2-494C-8D73-CFC69AD28B40}">
      <dgm:prSet/>
      <dgm:spPr/>
      <dgm:t>
        <a:bodyPr/>
        <a:lstStyle/>
        <a:p>
          <a:endParaRPr lang="uk-UA"/>
        </a:p>
      </dgm:t>
    </dgm:pt>
    <dgm:pt modelId="{D3C3720B-ED54-4BD1-9D6A-5F9D627FD31B}" type="sibTrans" cxnId="{4CDF209A-55E2-494C-8D73-CFC69AD28B40}">
      <dgm:prSet/>
      <dgm:spPr/>
      <dgm:t>
        <a:bodyPr/>
        <a:lstStyle/>
        <a:p>
          <a:endParaRPr lang="uk-UA"/>
        </a:p>
      </dgm:t>
    </dgm:pt>
    <dgm:pt modelId="{B660DB34-138C-413C-8DE2-AA7AB6698AAB}">
      <dgm:prSet phldrT="[Текст]" custT="1"/>
      <dgm:spPr/>
      <dgm:t>
        <a:bodyPr/>
        <a:lstStyle/>
        <a:p>
          <a:pPr algn="l"/>
          <a:endParaRPr lang="uk-UA" sz="1400" dirty="0"/>
        </a:p>
      </dgm:t>
    </dgm:pt>
    <dgm:pt modelId="{10D72441-CEC0-43EE-A8B7-7D6575CDF98B}" type="parTrans" cxnId="{2203390B-D78B-4214-B89F-1AECFE79E097}">
      <dgm:prSet/>
      <dgm:spPr/>
      <dgm:t>
        <a:bodyPr/>
        <a:lstStyle/>
        <a:p>
          <a:endParaRPr lang="uk-UA"/>
        </a:p>
      </dgm:t>
    </dgm:pt>
    <dgm:pt modelId="{E322CE63-CC22-4551-9C06-85AA1A24F13B}" type="sibTrans" cxnId="{2203390B-D78B-4214-B89F-1AECFE79E097}">
      <dgm:prSet/>
      <dgm:spPr/>
      <dgm:t>
        <a:bodyPr/>
        <a:lstStyle/>
        <a:p>
          <a:endParaRPr lang="uk-UA"/>
        </a:p>
      </dgm:t>
    </dgm:pt>
    <dgm:pt modelId="{ED029A3F-7E78-4F39-ACD4-FBD50A27FF02}" type="pres">
      <dgm:prSet presAssocID="{840E1656-D0C5-4AF2-937A-903EDFCCA74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1F4B4A6-70B4-4118-B2C4-94E28944809A}" type="pres">
      <dgm:prSet presAssocID="{AE37F358-9D45-4AD7-A72C-4546DC013D34}" presName="root" presStyleCnt="0"/>
      <dgm:spPr/>
    </dgm:pt>
    <dgm:pt modelId="{8AE2F9B6-77CC-4D46-89E5-C25E753D8707}" type="pres">
      <dgm:prSet presAssocID="{AE37F358-9D45-4AD7-A72C-4546DC013D34}" presName="rootComposite" presStyleCnt="0"/>
      <dgm:spPr/>
    </dgm:pt>
    <dgm:pt modelId="{DA085403-7127-4849-B530-E5EEE53AE0F1}" type="pres">
      <dgm:prSet presAssocID="{AE37F358-9D45-4AD7-A72C-4546DC013D34}" presName="rootText" presStyleLbl="node1" presStyleIdx="0" presStyleCnt="1" custLinFactNeighborX="-2024" custLinFactNeighborY="-37537"/>
      <dgm:spPr/>
      <dgm:t>
        <a:bodyPr/>
        <a:lstStyle/>
        <a:p>
          <a:endParaRPr lang="uk-UA"/>
        </a:p>
      </dgm:t>
    </dgm:pt>
    <dgm:pt modelId="{361FF32B-E745-4EC1-818E-434180DD3394}" type="pres">
      <dgm:prSet presAssocID="{AE37F358-9D45-4AD7-A72C-4546DC013D34}" presName="rootConnector" presStyleLbl="node1" presStyleIdx="0" presStyleCnt="1"/>
      <dgm:spPr/>
      <dgm:t>
        <a:bodyPr/>
        <a:lstStyle/>
        <a:p>
          <a:endParaRPr lang="en-US"/>
        </a:p>
      </dgm:t>
    </dgm:pt>
    <dgm:pt modelId="{B2FA7B0A-92A3-41F6-BE14-A50FDA2251B8}" type="pres">
      <dgm:prSet presAssocID="{AE37F358-9D45-4AD7-A72C-4546DC013D34}" presName="childShape" presStyleCnt="0"/>
      <dgm:spPr/>
    </dgm:pt>
    <dgm:pt modelId="{91B13236-9DAA-4197-80EC-090760BBF4ED}" type="pres">
      <dgm:prSet presAssocID="{10D72441-CEC0-43EE-A8B7-7D6575CDF98B}" presName="Name13" presStyleLbl="parChTrans1D2" presStyleIdx="0" presStyleCnt="1"/>
      <dgm:spPr/>
      <dgm:t>
        <a:bodyPr/>
        <a:lstStyle/>
        <a:p>
          <a:endParaRPr lang="en-US"/>
        </a:p>
      </dgm:t>
    </dgm:pt>
    <dgm:pt modelId="{3D66D8C0-1583-4EC1-B9E7-D6B060E3BA50}" type="pres">
      <dgm:prSet presAssocID="{B660DB34-138C-413C-8DE2-AA7AB6698AAB}" presName="childText" presStyleLbl="bgAcc1" presStyleIdx="0" presStyleCnt="1" custScaleX="335140" custScaleY="43678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2594216F-23B1-4441-BE2E-AD9C3340D56A}" type="presOf" srcId="{B660DB34-138C-413C-8DE2-AA7AB6698AAB}" destId="{3D66D8C0-1583-4EC1-B9E7-D6B060E3BA50}" srcOrd="0" destOrd="0" presId="urn:microsoft.com/office/officeart/2005/8/layout/hierarchy3"/>
    <dgm:cxn modelId="{BBE333D8-CAB4-4705-B24B-72B4C7E69010}" type="presOf" srcId="{AE37F358-9D45-4AD7-A72C-4546DC013D34}" destId="{DA085403-7127-4849-B530-E5EEE53AE0F1}" srcOrd="0" destOrd="0" presId="urn:microsoft.com/office/officeart/2005/8/layout/hierarchy3"/>
    <dgm:cxn modelId="{0C11244F-8185-4BB6-A6B9-FE2FB099E583}" type="presOf" srcId="{840E1656-D0C5-4AF2-937A-903EDFCCA74E}" destId="{ED029A3F-7E78-4F39-ACD4-FBD50A27FF02}" srcOrd="0" destOrd="0" presId="urn:microsoft.com/office/officeart/2005/8/layout/hierarchy3"/>
    <dgm:cxn modelId="{4CDF209A-55E2-494C-8D73-CFC69AD28B40}" srcId="{840E1656-D0C5-4AF2-937A-903EDFCCA74E}" destId="{AE37F358-9D45-4AD7-A72C-4546DC013D34}" srcOrd="0" destOrd="0" parTransId="{E2C2A3F5-9355-4B82-957B-002075100B0B}" sibTransId="{D3C3720B-ED54-4BD1-9D6A-5F9D627FD31B}"/>
    <dgm:cxn modelId="{377C533A-B657-4B5D-8334-87AFC10E3775}" type="presOf" srcId="{AE37F358-9D45-4AD7-A72C-4546DC013D34}" destId="{361FF32B-E745-4EC1-818E-434180DD3394}" srcOrd="1" destOrd="0" presId="urn:microsoft.com/office/officeart/2005/8/layout/hierarchy3"/>
    <dgm:cxn modelId="{2203390B-D78B-4214-B89F-1AECFE79E097}" srcId="{AE37F358-9D45-4AD7-A72C-4546DC013D34}" destId="{B660DB34-138C-413C-8DE2-AA7AB6698AAB}" srcOrd="0" destOrd="0" parTransId="{10D72441-CEC0-43EE-A8B7-7D6575CDF98B}" sibTransId="{E322CE63-CC22-4551-9C06-85AA1A24F13B}"/>
    <dgm:cxn modelId="{48615314-7595-49B6-9B9F-0A46CFBE437D}" type="presOf" srcId="{10D72441-CEC0-43EE-A8B7-7D6575CDF98B}" destId="{91B13236-9DAA-4197-80EC-090760BBF4ED}" srcOrd="0" destOrd="0" presId="urn:microsoft.com/office/officeart/2005/8/layout/hierarchy3"/>
    <dgm:cxn modelId="{EEC11FE5-90F8-4E7D-B600-07289C021ABB}" type="presParOf" srcId="{ED029A3F-7E78-4F39-ACD4-FBD50A27FF02}" destId="{31F4B4A6-70B4-4118-B2C4-94E28944809A}" srcOrd="0" destOrd="0" presId="urn:microsoft.com/office/officeart/2005/8/layout/hierarchy3"/>
    <dgm:cxn modelId="{2D29989A-D4BC-4B0A-9B08-DD06F558DE41}" type="presParOf" srcId="{31F4B4A6-70B4-4118-B2C4-94E28944809A}" destId="{8AE2F9B6-77CC-4D46-89E5-C25E753D8707}" srcOrd="0" destOrd="0" presId="urn:microsoft.com/office/officeart/2005/8/layout/hierarchy3"/>
    <dgm:cxn modelId="{95B24802-3F84-428E-A34B-62C6527935DB}" type="presParOf" srcId="{8AE2F9B6-77CC-4D46-89E5-C25E753D8707}" destId="{DA085403-7127-4849-B530-E5EEE53AE0F1}" srcOrd="0" destOrd="0" presId="urn:microsoft.com/office/officeart/2005/8/layout/hierarchy3"/>
    <dgm:cxn modelId="{157B49E9-EC8A-4EA5-9664-0DE27A2CEADD}" type="presParOf" srcId="{8AE2F9B6-77CC-4D46-89E5-C25E753D8707}" destId="{361FF32B-E745-4EC1-818E-434180DD3394}" srcOrd="1" destOrd="0" presId="urn:microsoft.com/office/officeart/2005/8/layout/hierarchy3"/>
    <dgm:cxn modelId="{F720DA74-B166-42FE-A38A-FE4FA225EE30}" type="presParOf" srcId="{31F4B4A6-70B4-4118-B2C4-94E28944809A}" destId="{B2FA7B0A-92A3-41F6-BE14-A50FDA2251B8}" srcOrd="1" destOrd="0" presId="urn:microsoft.com/office/officeart/2005/8/layout/hierarchy3"/>
    <dgm:cxn modelId="{A8F3CFE5-6B20-4A99-9139-1E5F6ED829B8}" type="presParOf" srcId="{B2FA7B0A-92A3-41F6-BE14-A50FDA2251B8}" destId="{91B13236-9DAA-4197-80EC-090760BBF4ED}" srcOrd="0" destOrd="0" presId="urn:microsoft.com/office/officeart/2005/8/layout/hierarchy3"/>
    <dgm:cxn modelId="{3E933A4D-AD76-4475-9A5E-1CF360C8794D}" type="presParOf" srcId="{B2FA7B0A-92A3-41F6-BE14-A50FDA2251B8}" destId="{3D66D8C0-1583-4EC1-B9E7-D6B060E3BA50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085403-7127-4849-B530-E5EEE53AE0F1}">
      <dsp:nvSpPr>
        <dsp:cNvPr id="0" name=""/>
        <dsp:cNvSpPr/>
      </dsp:nvSpPr>
      <dsp:spPr>
        <a:xfrm>
          <a:off x="1420902" y="0"/>
          <a:ext cx="1639869" cy="819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Общественный опрос</a:t>
          </a:r>
          <a:endParaRPr lang="uk-UA" sz="17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44917" y="24015"/>
        <a:ext cx="1591839" cy="771904"/>
      </dsp:txXfrm>
    </dsp:sp>
    <dsp:sp modelId="{91B13236-9DAA-4197-80EC-090760BBF4ED}">
      <dsp:nvSpPr>
        <dsp:cNvPr id="0" name=""/>
        <dsp:cNvSpPr/>
      </dsp:nvSpPr>
      <dsp:spPr>
        <a:xfrm>
          <a:off x="1584889" y="819934"/>
          <a:ext cx="197177" cy="1996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6780"/>
              </a:lnTo>
              <a:lnTo>
                <a:pt x="197177" y="199678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6D8C0-1583-4EC1-B9E7-D6B060E3BA50}">
      <dsp:nvSpPr>
        <dsp:cNvPr id="0" name=""/>
        <dsp:cNvSpPr/>
      </dsp:nvSpPr>
      <dsp:spPr>
        <a:xfrm>
          <a:off x="1782067" y="1026051"/>
          <a:ext cx="4396687" cy="35813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 dirty="0"/>
        </a:p>
      </dsp:txBody>
      <dsp:txXfrm>
        <a:off x="1886960" y="1130944"/>
        <a:ext cx="4186901" cy="3371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703A06B6-B919-4019-9876-4F36E8ECD2D1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5AA2C56-7201-4E75-8E98-5020836B17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krymedia.ru/touris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32656"/>
            <a:ext cx="6511131" cy="955206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Министерство образования, науки и молодежи </a:t>
            </a:r>
          </a:p>
          <a:p>
            <a:pPr algn="ct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Республики Крым</a:t>
            </a:r>
          </a:p>
          <a:p>
            <a:pPr algn="ctr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ГБПОУРК «Романовский колледж индустрии гостеприимства»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21492"/>
            <a:ext cx="6080671" cy="2171604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/>
              <a:t>«Инновационные направления и перспективы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ru-RU" sz="3200" b="1" dirty="0"/>
              <a:t>развития индустрии гостеприимства в России</a:t>
            </a:r>
            <a:r>
              <a:rPr lang="ru-RU" sz="3200" b="1" i="1" dirty="0" smtClean="0"/>
              <a:t>»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Транспортная инфраструктура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20272" y="4433044"/>
            <a:ext cx="19069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 студентка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гр. 1.4. 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Острова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А.П.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Преподаватель</a:t>
            </a: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Семирог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60648"/>
            <a:ext cx="1474205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71800" y="5949280"/>
            <a:ext cx="1585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Симферополь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2015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49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423910498"/>
              </p:ext>
            </p:extLst>
          </p:nvPr>
        </p:nvGraphicFramePr>
        <p:xfrm>
          <a:off x="899592" y="1844824"/>
          <a:ext cx="763284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251520" y="18864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PT Serif"/>
              </a:rPr>
              <a:t>Из недостатков отдыха в Крыму туристы назвали транспортные проблемы, инфраструктуру и некачественное обслуживание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3212976"/>
            <a:ext cx="37444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39</a:t>
            </a:r>
            <a:r>
              <a:rPr lang="ru-RU" sz="1600" dirty="0"/>
              <a:t>% </a:t>
            </a:r>
            <a:r>
              <a:rPr lang="ru-RU" sz="1600" dirty="0" smtClean="0"/>
              <a:t>Керченской переправа и аэропорт«Симферополь</a:t>
            </a:r>
            <a:r>
              <a:rPr lang="ru-RU" sz="1600" dirty="0"/>
              <a:t>», а также </a:t>
            </a:r>
            <a:r>
              <a:rPr lang="ru-RU" sz="1600" dirty="0" smtClean="0"/>
              <a:t>общее состояние инфраструктуры </a:t>
            </a:r>
            <a:r>
              <a:rPr lang="ru-RU" sz="1600" dirty="0"/>
              <a:t>на </a:t>
            </a:r>
            <a:r>
              <a:rPr lang="ru-RU" sz="1600" dirty="0" smtClean="0"/>
              <a:t>полуострове.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20% Неудобства </a:t>
            </a:r>
            <a:r>
              <a:rPr lang="ru-RU" sz="1600" dirty="0"/>
              <a:t>в обслуживании. </a:t>
            </a:r>
            <a:r>
              <a:rPr lang="ru-RU" sz="1600" dirty="0" smtClean="0"/>
              <a:t>Неудобное автобусное расписания.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19</a:t>
            </a:r>
            <a:r>
              <a:rPr lang="ru-RU" sz="1600" dirty="0"/>
              <a:t>% В</a:t>
            </a:r>
            <a:r>
              <a:rPr lang="ru-RU" sz="1600" dirty="0" smtClean="0"/>
              <a:t>ысокими ценами на услуги (продукты)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16</a:t>
            </a:r>
            <a:r>
              <a:rPr lang="ru-RU" sz="1600" dirty="0"/>
              <a:t>% </a:t>
            </a:r>
            <a:r>
              <a:rPr lang="ru-RU" sz="1600" dirty="0" smtClean="0"/>
              <a:t>– Отсутствие </a:t>
            </a:r>
            <a:r>
              <a:rPr lang="ru-RU" sz="1600" dirty="0"/>
              <a:t>интернета </a:t>
            </a:r>
            <a:r>
              <a:rPr lang="ru-RU" sz="1600" dirty="0" smtClean="0"/>
              <a:t>4-G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dirty="0"/>
              <a:t>14% – на проблемы с обслуживанием банковских карт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102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221088"/>
            <a:ext cx="8784976" cy="246814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2400" b="0" i="1" spc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ЦЕЛЬЮ ЯВЛЯЕТСЯ ДОСТИЖЕНИЕ  </a:t>
            </a:r>
            <a:br>
              <a:rPr lang="ru-RU" sz="2400" b="0" i="1" spc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0" i="1" spc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ПРАКТИЧЕСКОГО РЕЗУЛЬТАТА: </a:t>
            </a:r>
          </a:p>
          <a:p>
            <a:pPr marL="45720" indent="0" algn="just">
              <a:buNone/>
            </a:pPr>
            <a:endParaRPr lang="ru-RU" sz="800" b="0" i="1" spc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sz="1600" b="0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Улучшение </a:t>
            </a:r>
            <a:r>
              <a:rPr lang="ru-RU" sz="1600" b="0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качества дорог, периода их безремонтного состояния, развития стандартов и технологий строительства, уменьшение аварийности на дорогах по причине некачественного строительства, скоровременного и периодического появления ремонтного состояния дорог, уменьшение и фиксация расходов на строительство </a:t>
            </a:r>
            <a:r>
              <a:rPr lang="ru-RU" sz="1600" b="0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b="0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новых, </a:t>
            </a:r>
            <a:r>
              <a:rPr lang="ru-RU" sz="1600" b="0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0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удовлетворенность </a:t>
            </a:r>
            <a:r>
              <a:rPr lang="ru-RU" sz="1600" b="0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граждан, увеличение </a:t>
            </a:r>
            <a:r>
              <a:rPr lang="ru-RU" sz="1600" b="0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пропускной способности транспортной </a:t>
            </a:r>
            <a:r>
              <a:rPr lang="ru-RU" sz="1600" b="0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сети, увеличение  пассажирооборота, улучшение </a:t>
            </a:r>
            <a:r>
              <a:rPr lang="ru-RU" sz="1600" b="0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качества </a:t>
            </a:r>
            <a:r>
              <a:rPr lang="ru-RU" sz="1600" b="0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обслуживания.</a:t>
            </a:r>
          </a:p>
          <a:p>
            <a:pPr algn="just">
              <a:buFont typeface="Wingdings" pitchFamily="2" charset="2"/>
              <a:buChar char="q"/>
            </a:pPr>
            <a:endParaRPr lang="ru-RU" sz="1600" b="0" spc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ОСНОВНОЙ ИДЕЕЙ  ЯВЛЯЕТСЯ: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988840"/>
            <a:ext cx="4338228" cy="15561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spc="15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Привлечение внимания на актуальные проблемы транспортной инфраструктуры Крыма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1806" y="1988840"/>
            <a:ext cx="4108666" cy="15561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spc="150" dirty="0">
                <a:solidFill>
                  <a:srgbClr val="242852"/>
                </a:solidFill>
                <a:latin typeface="Times New Roman" pitchFamily="18" charset="0"/>
                <a:cs typeface="Times New Roman" pitchFamily="18" charset="0"/>
              </a:rPr>
              <a:t>Примеры  решения проблемных вопросов по их реализации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68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00808"/>
            <a:ext cx="7524328" cy="50224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06273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ходе исследований и обнаружения актуальных  проблем, разработана поэтапная реализация:</a:t>
            </a:r>
          </a:p>
          <a:p>
            <a:pPr>
              <a:buFont typeface="Wingdings" pitchFamily="2" charset="2"/>
              <a:buChar char="q"/>
            </a:pP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проведения </a:t>
            </a:r>
            <a:r>
              <a:rPr lang="ru-RU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Республиканской конференции  о выборе транспорта, подходящего для 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региона;</a:t>
            </a:r>
          </a:p>
          <a:p>
            <a:pPr>
              <a:buFont typeface="Wingdings" pitchFamily="2" charset="2"/>
              <a:buChar char="q"/>
            </a:pP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экологических парковок в густонаселенных 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городах</a:t>
            </a:r>
            <a:r>
              <a:rPr lang="ru-RU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 аэровокзального комплекса «Симферополь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»;</a:t>
            </a:r>
            <a:endParaRPr lang="ru-RU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Усовершенствование </a:t>
            </a:r>
            <a:r>
              <a:rPr lang="ru-RU" sz="28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портов в </a:t>
            </a:r>
            <a:r>
              <a:rPr lang="ru-RU" sz="2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Крыму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туров с использовнием различных видов транспорта без затрат энергии.</a:t>
            </a:r>
            <a:endParaRPr lang="ru-RU" sz="2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этапы 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реализации проекта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86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120082"/>
            <a:ext cx="5384441" cy="35798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Личный вклад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01008"/>
            <a:ext cx="4248472" cy="30860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09056"/>
            <a:ext cx="3932685" cy="29974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9512" y="1658417"/>
            <a:ext cx="8784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Производились детальные исследования и опросы на территории Крыма, с помощью которых были определены  </a:t>
            </a:r>
            <a:r>
              <a:rPr lang="ru-RU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проблемы непосредственно  данной республики.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88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В ходе опроса получено позитивное  общественное заключение.</a:t>
            </a:r>
          </a:p>
          <a:p>
            <a:endParaRPr lang="ru-RU" b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каком этапе находится проект: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646640937"/>
              </p:ext>
            </p:extLst>
          </p:nvPr>
        </p:nvGraphicFramePr>
        <p:xfrm>
          <a:off x="1475656" y="256490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408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</a:t>
            </a:r>
            <a:r>
              <a:rPr lang="en-US" dirty="0"/>
              <a:t>1] </a:t>
            </a:r>
            <a:r>
              <a:rPr lang="ru-RU" dirty="0" smtClean="0"/>
              <a:t>Туристы в Крыму: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://krymedia.ru/tourism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[2] </a:t>
            </a:r>
            <a:r>
              <a:rPr lang="ru-RU" dirty="0" smtClean="0"/>
              <a:t>Развитие туризма: </a:t>
            </a:r>
            <a:r>
              <a:rPr lang="en-US" dirty="0" smtClean="0"/>
              <a:t>http</a:t>
            </a:r>
            <a:r>
              <a:rPr lang="en-US" dirty="0"/>
              <a:t>://www.prima.crimea.com/blog/meri/razvitie-turizma-v-krymu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638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nvest-in-crimea.ru/content/pictures/201401301451270.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784976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 СКОРЫХ ВСТРЕЧ!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093" y="106298"/>
            <a:ext cx="1474205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972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370</TotalTime>
  <Words>244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   «Инновационные направления и перспективы  развития индустрии гостеприимства в России» Транспортная инфраструктура </vt:lpstr>
      <vt:lpstr>Презентация PowerPoint</vt:lpstr>
      <vt:lpstr>ОСНОВНОЙ ИДЕЕЙ  ЯВЛЯЕТСЯ:</vt:lpstr>
      <vt:lpstr>Основные этапы   реализации проекта </vt:lpstr>
      <vt:lpstr>Личный вклад</vt:lpstr>
      <vt:lpstr>На каком этапе находится проект:</vt:lpstr>
      <vt:lpstr>Использованная литература:</vt:lpstr>
      <vt:lpstr>ДО СКОРЫХ ВСТРЕЧ!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Soul</dc:creator>
  <cp:lastModifiedBy>zam1</cp:lastModifiedBy>
  <cp:revision>26</cp:revision>
  <dcterms:created xsi:type="dcterms:W3CDTF">2015-04-08T16:36:02Z</dcterms:created>
  <dcterms:modified xsi:type="dcterms:W3CDTF">2015-12-16T11:59:35Z</dcterms:modified>
</cp:coreProperties>
</file>