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A07"/>
    <a:srgbClr val="FFFF99"/>
    <a:srgbClr val="CC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5" d="100"/>
          <a:sy n="65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77A2E-3552-446A-BF58-817F6414B0A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BB41DA-9B07-40A6-8012-EDCDA6B56C68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государственный образовательный стандарт среднего профессионального образования по 50 наиболее востребованным на рынке труда, новым и перспективным профессиям и специальностям (далее соответственно - ФГОС по ТОП-50, СПО) – это федеральный государственный образовательный стандарт среднего профессионального образования, разработанный и утвержденный в соответствии со списком 50 наиболее востребованных на рынке труда, новых и перспективных профессий, требующих среднего профессионального образования</a:t>
          </a:r>
          <a:endParaRPr lang="ru-RU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2E511A-26E6-4439-9254-EB3C7F9EF9DB}" type="parTrans" cxnId="{372C9A1E-1E5D-42F9-BF04-CF516096FE8D}">
      <dgm:prSet/>
      <dgm:spPr/>
      <dgm:t>
        <a:bodyPr/>
        <a:lstStyle/>
        <a:p>
          <a:endParaRPr lang="ru-RU"/>
        </a:p>
      </dgm:t>
    </dgm:pt>
    <dgm:pt modelId="{2DC7A84F-9948-4DB8-9466-6CB3D6EC5A35}" type="sibTrans" cxnId="{372C9A1E-1E5D-42F9-BF04-CF516096FE8D}">
      <dgm:prSet/>
      <dgm:spPr/>
      <dgm:t>
        <a:bodyPr/>
        <a:lstStyle/>
        <a:p>
          <a:endParaRPr lang="ru-RU"/>
        </a:p>
      </dgm:t>
    </dgm:pt>
    <dgm:pt modelId="{3C7C3E70-99A8-4706-9F6E-31B724CDFDCC}" type="pres">
      <dgm:prSet presAssocID="{44A77A2E-3552-446A-BF58-817F6414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CDD7B-0B3B-46AB-9939-7B59B1B8906F}" type="pres">
      <dgm:prSet presAssocID="{ADBB41DA-9B07-40A6-8012-EDCDA6B56C68}" presName="parentLin" presStyleCnt="0"/>
      <dgm:spPr/>
    </dgm:pt>
    <dgm:pt modelId="{A6DA080E-9D74-401F-8BE4-BE5886042527}" type="pres">
      <dgm:prSet presAssocID="{ADBB41DA-9B07-40A6-8012-EDCDA6B56C6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9A532E4-3C6C-4287-A71E-E717149E4FF7}" type="pres">
      <dgm:prSet presAssocID="{ADBB41DA-9B07-40A6-8012-EDCDA6B56C68}" presName="parentText" presStyleLbl="node1" presStyleIdx="0" presStyleCnt="1" custScaleX="136598" custScaleY="181851" custLinFactNeighborX="-100000" custLinFactNeighborY="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67174-3163-4B88-8379-2870BF536F0E}" type="pres">
      <dgm:prSet presAssocID="{ADBB41DA-9B07-40A6-8012-EDCDA6B56C68}" presName="negativeSpace" presStyleCnt="0"/>
      <dgm:spPr/>
    </dgm:pt>
    <dgm:pt modelId="{7AC74372-3A51-430D-939C-BB96C8A4DCFE}" type="pres">
      <dgm:prSet presAssocID="{ADBB41DA-9B07-40A6-8012-EDCDA6B56C6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B67FCA9-1324-4A44-B21A-D1CC95EF3A8C}" type="presOf" srcId="{44A77A2E-3552-446A-BF58-817F6414B0AC}" destId="{3C7C3E70-99A8-4706-9F6E-31B724CDFDCC}" srcOrd="0" destOrd="0" presId="urn:microsoft.com/office/officeart/2005/8/layout/list1"/>
    <dgm:cxn modelId="{11FE52C1-0689-4A5A-BA9D-B619996037C4}" type="presOf" srcId="{ADBB41DA-9B07-40A6-8012-EDCDA6B56C68}" destId="{A6DA080E-9D74-401F-8BE4-BE5886042527}" srcOrd="0" destOrd="0" presId="urn:microsoft.com/office/officeart/2005/8/layout/list1"/>
    <dgm:cxn modelId="{372C9A1E-1E5D-42F9-BF04-CF516096FE8D}" srcId="{44A77A2E-3552-446A-BF58-817F6414B0AC}" destId="{ADBB41DA-9B07-40A6-8012-EDCDA6B56C68}" srcOrd="0" destOrd="0" parTransId="{9E2E511A-26E6-4439-9254-EB3C7F9EF9DB}" sibTransId="{2DC7A84F-9948-4DB8-9466-6CB3D6EC5A35}"/>
    <dgm:cxn modelId="{249CCEB9-D1CC-4916-9247-BC8DB4CF4455}" type="presOf" srcId="{ADBB41DA-9B07-40A6-8012-EDCDA6B56C68}" destId="{C9A532E4-3C6C-4287-A71E-E717149E4FF7}" srcOrd="1" destOrd="0" presId="urn:microsoft.com/office/officeart/2005/8/layout/list1"/>
    <dgm:cxn modelId="{DA6F643F-64CE-48AA-8514-2756649D5FB8}" type="presParOf" srcId="{3C7C3E70-99A8-4706-9F6E-31B724CDFDCC}" destId="{F23CDD7B-0B3B-46AB-9939-7B59B1B8906F}" srcOrd="0" destOrd="0" presId="urn:microsoft.com/office/officeart/2005/8/layout/list1"/>
    <dgm:cxn modelId="{9301F278-851C-44A1-88EF-D6715BC7F8D7}" type="presParOf" srcId="{F23CDD7B-0B3B-46AB-9939-7B59B1B8906F}" destId="{A6DA080E-9D74-401F-8BE4-BE5886042527}" srcOrd="0" destOrd="0" presId="urn:microsoft.com/office/officeart/2005/8/layout/list1"/>
    <dgm:cxn modelId="{9C462D7D-F767-40EA-B5F9-C9770FAC38CE}" type="presParOf" srcId="{F23CDD7B-0B3B-46AB-9939-7B59B1B8906F}" destId="{C9A532E4-3C6C-4287-A71E-E717149E4FF7}" srcOrd="1" destOrd="0" presId="urn:microsoft.com/office/officeart/2005/8/layout/list1"/>
    <dgm:cxn modelId="{48CB4EE9-E562-44D4-BF19-BCA4AE3D0382}" type="presParOf" srcId="{3C7C3E70-99A8-4706-9F6E-31B724CDFDCC}" destId="{79467174-3163-4B88-8379-2870BF536F0E}" srcOrd="1" destOrd="0" presId="urn:microsoft.com/office/officeart/2005/8/layout/list1"/>
    <dgm:cxn modelId="{D3B28794-5B40-450B-A597-75856E815DC7}" type="presParOf" srcId="{3C7C3E70-99A8-4706-9F6E-31B724CDFDCC}" destId="{7AC74372-3A51-430D-939C-BB96C8A4DC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82BBA-A529-4055-B8DA-A005D76D05AF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343D0-52C8-4162-BFDA-63B0168C4426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структуре 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E144B9A-5813-4146-897E-79A07D12E96D}" type="parTrans" cxnId="{CD72CCF9-D26A-4A8B-AA49-194764AFBD6F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840675D-4B62-4B0D-8C36-BAFAEDAF69CC}" type="sibTrans" cxnId="{CD72CCF9-D26A-4A8B-AA49-194764AFBD6F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333AAE1-35DE-48C7-83CE-9855975C2D0F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условиям реализации основных образовательных программ, в том числе кадровым, финансовым, материально-техническим и иным условиям;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83963A2-7005-4152-896C-45C8DD90573E}" type="parTrans" cxnId="{28735A52-CED8-4B36-B823-82BB048D3A5A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6FC6A4B-0490-4E4C-87A7-03CBBFFA2F72}" type="sibTrans" cxnId="{28735A52-CED8-4B36-B823-82BB048D3A5A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EE7F1C0-D771-42CB-AACF-8225B28CBA05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результатам освоения основных образовательных программ.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AF4429E-37D6-47ED-AF7B-9457B005C8C2}" type="parTrans" cxnId="{14FFDD91-664B-423B-B90F-985FBA37E4B6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6159AE2-1BC6-471E-B753-65A842343626}" type="sibTrans" cxnId="{14FFDD91-664B-423B-B90F-985FBA37E4B6}">
      <dgm:prSet/>
      <dgm:spPr/>
      <dgm:t>
        <a:bodyPr/>
        <a:lstStyle/>
        <a:p>
          <a:pPr algn="just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8065902-A395-4547-B41D-A6E247AE81B4}" type="pres">
      <dgm:prSet presAssocID="{22D82BBA-A529-4055-B8DA-A005D76D05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E2B1A-71F5-4FA7-82A0-533E0362D0B0}" type="pres">
      <dgm:prSet presAssocID="{1BC343D0-52C8-4162-BFDA-63B0168C4426}" presName="comp" presStyleCnt="0"/>
      <dgm:spPr/>
    </dgm:pt>
    <dgm:pt modelId="{8F619944-B34A-4F8F-9374-4E9D994B73CD}" type="pres">
      <dgm:prSet presAssocID="{1BC343D0-52C8-4162-BFDA-63B0168C4426}" presName="box" presStyleLbl="node1" presStyleIdx="0" presStyleCnt="3" custScaleY="124189"/>
      <dgm:spPr/>
      <dgm:t>
        <a:bodyPr/>
        <a:lstStyle/>
        <a:p>
          <a:endParaRPr lang="ru-RU"/>
        </a:p>
      </dgm:t>
    </dgm:pt>
    <dgm:pt modelId="{BC5B031E-BE4F-48BF-9AED-6F8F32FE4C14}" type="pres">
      <dgm:prSet presAssocID="{1BC343D0-52C8-4162-BFDA-63B0168C4426}" presName="img" presStyleLbl="fgImgPlace1" presStyleIdx="0" presStyleCnt="3"/>
      <dgm:spPr/>
    </dgm:pt>
    <dgm:pt modelId="{468D2A20-6502-4483-BDD1-90FAA1430EA9}" type="pres">
      <dgm:prSet presAssocID="{1BC343D0-52C8-4162-BFDA-63B0168C44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284F7-1E98-4340-9903-4FD713A9C903}" type="pres">
      <dgm:prSet presAssocID="{B840675D-4B62-4B0D-8C36-BAFAEDAF69CC}" presName="spacer" presStyleCnt="0"/>
      <dgm:spPr/>
    </dgm:pt>
    <dgm:pt modelId="{E20FC8E8-A69C-4A4A-9C56-9D1A551C9D12}" type="pres">
      <dgm:prSet presAssocID="{A333AAE1-35DE-48C7-83CE-9855975C2D0F}" presName="comp" presStyleCnt="0"/>
      <dgm:spPr/>
    </dgm:pt>
    <dgm:pt modelId="{19304DA1-E09B-4D45-BF68-00FD8AC1BDED}" type="pres">
      <dgm:prSet presAssocID="{A333AAE1-35DE-48C7-83CE-9855975C2D0F}" presName="box" presStyleLbl="node1" presStyleIdx="1" presStyleCnt="3"/>
      <dgm:spPr/>
      <dgm:t>
        <a:bodyPr/>
        <a:lstStyle/>
        <a:p>
          <a:endParaRPr lang="ru-RU"/>
        </a:p>
      </dgm:t>
    </dgm:pt>
    <dgm:pt modelId="{89772348-E633-45CE-89F7-EC43AAE664A5}" type="pres">
      <dgm:prSet presAssocID="{A333AAE1-35DE-48C7-83CE-9855975C2D0F}" presName="img" presStyleLbl="fgImgPlace1" presStyleIdx="1" presStyleCnt="3"/>
      <dgm:spPr/>
    </dgm:pt>
    <dgm:pt modelId="{656E725A-9D31-4ED4-9E1A-4184DFB922B5}" type="pres">
      <dgm:prSet presAssocID="{A333AAE1-35DE-48C7-83CE-9855975C2D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209A-6770-4F36-B420-0BD8CC9589D2}" type="pres">
      <dgm:prSet presAssocID="{B6FC6A4B-0490-4E4C-87A7-03CBBFFA2F72}" presName="spacer" presStyleCnt="0"/>
      <dgm:spPr/>
    </dgm:pt>
    <dgm:pt modelId="{E59D8B5F-F7C5-4A3A-9B10-BB445C519D21}" type="pres">
      <dgm:prSet presAssocID="{4EE7F1C0-D771-42CB-AACF-8225B28CBA05}" presName="comp" presStyleCnt="0"/>
      <dgm:spPr/>
    </dgm:pt>
    <dgm:pt modelId="{D09DEF9E-DF3A-448C-B629-6073FC1CB2BC}" type="pres">
      <dgm:prSet presAssocID="{4EE7F1C0-D771-42CB-AACF-8225B28CBA05}" presName="box" presStyleLbl="node1" presStyleIdx="2" presStyleCnt="3"/>
      <dgm:spPr/>
      <dgm:t>
        <a:bodyPr/>
        <a:lstStyle/>
        <a:p>
          <a:endParaRPr lang="ru-RU"/>
        </a:p>
      </dgm:t>
    </dgm:pt>
    <dgm:pt modelId="{D3EDB06A-85FF-47A4-9850-A9A64AA5B5B0}" type="pres">
      <dgm:prSet presAssocID="{4EE7F1C0-D771-42CB-AACF-8225B28CBA05}" presName="img" presStyleLbl="fgImgPlace1" presStyleIdx="2" presStyleCnt="3"/>
      <dgm:spPr/>
    </dgm:pt>
    <dgm:pt modelId="{482CF45E-1743-4EB7-9E7E-41BBE9687896}" type="pres">
      <dgm:prSet presAssocID="{4EE7F1C0-D771-42CB-AACF-8225B28CBA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FDD91-664B-423B-B90F-985FBA37E4B6}" srcId="{22D82BBA-A529-4055-B8DA-A005D76D05AF}" destId="{4EE7F1C0-D771-42CB-AACF-8225B28CBA05}" srcOrd="2" destOrd="0" parTransId="{8AF4429E-37D6-47ED-AF7B-9457B005C8C2}" sibTransId="{66159AE2-1BC6-471E-B753-65A842343626}"/>
    <dgm:cxn modelId="{C0B135D9-8BA7-4D28-94D0-516E501FC524}" type="presOf" srcId="{A333AAE1-35DE-48C7-83CE-9855975C2D0F}" destId="{656E725A-9D31-4ED4-9E1A-4184DFB922B5}" srcOrd="1" destOrd="0" presId="urn:microsoft.com/office/officeart/2005/8/layout/vList4"/>
    <dgm:cxn modelId="{5B820FA9-6F27-4A0B-9CE5-C9BE3E1AFB70}" type="presOf" srcId="{A333AAE1-35DE-48C7-83CE-9855975C2D0F}" destId="{19304DA1-E09B-4D45-BF68-00FD8AC1BDED}" srcOrd="0" destOrd="0" presId="urn:microsoft.com/office/officeart/2005/8/layout/vList4"/>
    <dgm:cxn modelId="{8F8F210B-EBC7-4195-BF3C-655E57A42F51}" type="presOf" srcId="{4EE7F1C0-D771-42CB-AACF-8225B28CBA05}" destId="{D09DEF9E-DF3A-448C-B629-6073FC1CB2BC}" srcOrd="0" destOrd="0" presId="urn:microsoft.com/office/officeart/2005/8/layout/vList4"/>
    <dgm:cxn modelId="{11061CEA-0E19-4E9F-B70D-4C261E06E737}" type="presOf" srcId="{22D82BBA-A529-4055-B8DA-A005D76D05AF}" destId="{38065902-A395-4547-B41D-A6E247AE81B4}" srcOrd="0" destOrd="0" presId="urn:microsoft.com/office/officeart/2005/8/layout/vList4"/>
    <dgm:cxn modelId="{21997C91-0392-4743-8E2D-68CE30CDC411}" type="presOf" srcId="{1BC343D0-52C8-4162-BFDA-63B0168C4426}" destId="{8F619944-B34A-4F8F-9374-4E9D994B73CD}" srcOrd="0" destOrd="0" presId="urn:microsoft.com/office/officeart/2005/8/layout/vList4"/>
    <dgm:cxn modelId="{A66B1BFD-34DE-4490-8620-4BA4D67818FD}" type="presOf" srcId="{4EE7F1C0-D771-42CB-AACF-8225B28CBA05}" destId="{482CF45E-1743-4EB7-9E7E-41BBE9687896}" srcOrd="1" destOrd="0" presId="urn:microsoft.com/office/officeart/2005/8/layout/vList4"/>
    <dgm:cxn modelId="{CD72CCF9-D26A-4A8B-AA49-194764AFBD6F}" srcId="{22D82BBA-A529-4055-B8DA-A005D76D05AF}" destId="{1BC343D0-52C8-4162-BFDA-63B0168C4426}" srcOrd="0" destOrd="0" parTransId="{2E144B9A-5813-4146-897E-79A07D12E96D}" sibTransId="{B840675D-4B62-4B0D-8C36-BAFAEDAF69CC}"/>
    <dgm:cxn modelId="{8A9626B9-D761-4682-A9E9-207C4A60BFC2}" type="presOf" srcId="{1BC343D0-52C8-4162-BFDA-63B0168C4426}" destId="{468D2A20-6502-4483-BDD1-90FAA1430EA9}" srcOrd="1" destOrd="0" presId="urn:microsoft.com/office/officeart/2005/8/layout/vList4"/>
    <dgm:cxn modelId="{28735A52-CED8-4B36-B823-82BB048D3A5A}" srcId="{22D82BBA-A529-4055-B8DA-A005D76D05AF}" destId="{A333AAE1-35DE-48C7-83CE-9855975C2D0F}" srcOrd="1" destOrd="0" parTransId="{883963A2-7005-4152-896C-45C8DD90573E}" sibTransId="{B6FC6A4B-0490-4E4C-87A7-03CBBFFA2F72}"/>
    <dgm:cxn modelId="{56A59B6D-B035-4C1F-8C9D-E2D4F57CD1E9}" type="presParOf" srcId="{38065902-A395-4547-B41D-A6E247AE81B4}" destId="{BE5E2B1A-71F5-4FA7-82A0-533E0362D0B0}" srcOrd="0" destOrd="0" presId="urn:microsoft.com/office/officeart/2005/8/layout/vList4"/>
    <dgm:cxn modelId="{2C04E2CA-3B6C-4168-AEAF-0BE4B9E61042}" type="presParOf" srcId="{BE5E2B1A-71F5-4FA7-82A0-533E0362D0B0}" destId="{8F619944-B34A-4F8F-9374-4E9D994B73CD}" srcOrd="0" destOrd="0" presId="urn:microsoft.com/office/officeart/2005/8/layout/vList4"/>
    <dgm:cxn modelId="{35A4DB31-1B0A-4D9A-8DC4-0DFC2753DE3F}" type="presParOf" srcId="{BE5E2B1A-71F5-4FA7-82A0-533E0362D0B0}" destId="{BC5B031E-BE4F-48BF-9AED-6F8F32FE4C14}" srcOrd="1" destOrd="0" presId="urn:microsoft.com/office/officeart/2005/8/layout/vList4"/>
    <dgm:cxn modelId="{23711107-2BBF-4CED-BE83-E0D98D215D2C}" type="presParOf" srcId="{BE5E2B1A-71F5-4FA7-82A0-533E0362D0B0}" destId="{468D2A20-6502-4483-BDD1-90FAA1430EA9}" srcOrd="2" destOrd="0" presId="urn:microsoft.com/office/officeart/2005/8/layout/vList4"/>
    <dgm:cxn modelId="{EF48EDD0-0C0D-4EEF-BCCA-A9DCBC5EFB67}" type="presParOf" srcId="{38065902-A395-4547-B41D-A6E247AE81B4}" destId="{85E284F7-1E98-4340-9903-4FD713A9C903}" srcOrd="1" destOrd="0" presId="urn:microsoft.com/office/officeart/2005/8/layout/vList4"/>
    <dgm:cxn modelId="{7A1433D4-B361-4C05-B807-238C15941C79}" type="presParOf" srcId="{38065902-A395-4547-B41D-A6E247AE81B4}" destId="{E20FC8E8-A69C-4A4A-9C56-9D1A551C9D12}" srcOrd="2" destOrd="0" presId="urn:microsoft.com/office/officeart/2005/8/layout/vList4"/>
    <dgm:cxn modelId="{F44B4B65-0097-465B-B5C7-FA1C81E75B81}" type="presParOf" srcId="{E20FC8E8-A69C-4A4A-9C56-9D1A551C9D12}" destId="{19304DA1-E09B-4D45-BF68-00FD8AC1BDED}" srcOrd="0" destOrd="0" presId="urn:microsoft.com/office/officeart/2005/8/layout/vList4"/>
    <dgm:cxn modelId="{57978056-505A-4BF3-A59A-AC70762CA16D}" type="presParOf" srcId="{E20FC8E8-A69C-4A4A-9C56-9D1A551C9D12}" destId="{89772348-E633-45CE-89F7-EC43AAE664A5}" srcOrd="1" destOrd="0" presId="urn:microsoft.com/office/officeart/2005/8/layout/vList4"/>
    <dgm:cxn modelId="{CFA8D88A-C99D-4CEE-AA75-2F2A63D51667}" type="presParOf" srcId="{E20FC8E8-A69C-4A4A-9C56-9D1A551C9D12}" destId="{656E725A-9D31-4ED4-9E1A-4184DFB922B5}" srcOrd="2" destOrd="0" presId="urn:microsoft.com/office/officeart/2005/8/layout/vList4"/>
    <dgm:cxn modelId="{ABB6B0B3-EB7C-4E22-92DF-CC8F7FF5E58F}" type="presParOf" srcId="{38065902-A395-4547-B41D-A6E247AE81B4}" destId="{6D4E209A-6770-4F36-B420-0BD8CC9589D2}" srcOrd="3" destOrd="0" presId="urn:microsoft.com/office/officeart/2005/8/layout/vList4"/>
    <dgm:cxn modelId="{98A7560E-CCE6-4995-AE44-727AC0DA808A}" type="presParOf" srcId="{38065902-A395-4547-B41D-A6E247AE81B4}" destId="{E59D8B5F-F7C5-4A3A-9B10-BB445C519D21}" srcOrd="4" destOrd="0" presId="urn:microsoft.com/office/officeart/2005/8/layout/vList4"/>
    <dgm:cxn modelId="{FD555F04-5518-461F-914A-CE474EE2BE2A}" type="presParOf" srcId="{E59D8B5F-F7C5-4A3A-9B10-BB445C519D21}" destId="{D09DEF9E-DF3A-448C-B629-6073FC1CB2BC}" srcOrd="0" destOrd="0" presId="urn:microsoft.com/office/officeart/2005/8/layout/vList4"/>
    <dgm:cxn modelId="{70045F42-D70D-477B-A1B0-B469DEDFF99B}" type="presParOf" srcId="{E59D8B5F-F7C5-4A3A-9B10-BB445C519D21}" destId="{D3EDB06A-85FF-47A4-9850-A9A64AA5B5B0}" srcOrd="1" destOrd="0" presId="urn:microsoft.com/office/officeart/2005/8/layout/vList4"/>
    <dgm:cxn modelId="{9DAA5275-16BA-4543-9FF4-4656D266BE25}" type="presParOf" srcId="{E59D8B5F-F7C5-4A3A-9B10-BB445C519D21}" destId="{482CF45E-1743-4EB7-9E7E-41BBE96878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AB869-0C73-4C02-8443-A996D96BBB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AFBEF27-F80B-4611-AD43-FE32B84249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Реализация новых ФГОС СПО и профессиональных стандартов, растущая конкуренция за возможность участвовать в международном и всероссийском чемпионатах WorldSkills, конкурсах профессионального мастерства и предметных олимпиадах мотивируют преподавателей на профессиональное совершенствование, освоение новых навыков и образовательных техник, лучшего мирового и российского опыта в сфере педагогики профобразования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503F3B4-B519-4E67-8747-9401AAE45198}" type="parTrans" cxnId="{61CB139B-EC5F-4209-9D90-5A27A265018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2975AB0-8607-43BD-A477-5878D5CF2749}" type="sibTrans" cxnId="{61CB139B-EC5F-4209-9D90-5A27A265018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CC8F187-C3EB-4791-A0E5-56996C0C3575}" type="pres">
      <dgm:prSet presAssocID="{448AB869-0C73-4C02-8443-A996D96BBB2F}" presName="compositeShape" presStyleCnt="0">
        <dgm:presLayoutVars>
          <dgm:dir/>
          <dgm:resizeHandles/>
        </dgm:presLayoutVars>
      </dgm:prSet>
      <dgm:spPr/>
    </dgm:pt>
    <dgm:pt modelId="{4124A2A2-1CE2-43DE-90AC-1ED7727BA0AC}" type="pres">
      <dgm:prSet presAssocID="{448AB869-0C73-4C02-8443-A996D96BBB2F}" presName="pyramid" presStyleLbl="node1" presStyleIdx="0" presStyleCnt="1"/>
      <dgm:spPr/>
    </dgm:pt>
    <dgm:pt modelId="{541AB6ED-A213-48B8-8ED7-280B1688E3B8}" type="pres">
      <dgm:prSet presAssocID="{448AB869-0C73-4C02-8443-A996D96BBB2F}" presName="theList" presStyleCnt="0"/>
      <dgm:spPr/>
    </dgm:pt>
    <dgm:pt modelId="{F8FC3F37-94F2-4285-ADCF-68CB577D6B65}" type="pres">
      <dgm:prSet presAssocID="{5AFBEF27-F80B-4611-AD43-FE32B84249A1}" presName="aNode" presStyleLbl="fgAcc1" presStyleIdx="0" presStyleCnt="1" custScaleX="233260" custScaleY="12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D7D1-4775-4810-998B-61E6CDF1BA40}" type="pres">
      <dgm:prSet presAssocID="{5AFBEF27-F80B-4611-AD43-FE32B84249A1}" presName="aSpace" presStyleCnt="0"/>
      <dgm:spPr/>
    </dgm:pt>
  </dgm:ptLst>
  <dgm:cxnLst>
    <dgm:cxn modelId="{A993C9CA-566F-4283-8424-3947E800ACC9}" type="presOf" srcId="{5AFBEF27-F80B-4611-AD43-FE32B84249A1}" destId="{F8FC3F37-94F2-4285-ADCF-68CB577D6B65}" srcOrd="0" destOrd="0" presId="urn:microsoft.com/office/officeart/2005/8/layout/pyramid2"/>
    <dgm:cxn modelId="{7D27FB81-2E96-481D-8E64-FBFF50E5B483}" type="presOf" srcId="{448AB869-0C73-4C02-8443-A996D96BBB2F}" destId="{ACC8F187-C3EB-4791-A0E5-56996C0C3575}" srcOrd="0" destOrd="0" presId="urn:microsoft.com/office/officeart/2005/8/layout/pyramid2"/>
    <dgm:cxn modelId="{61CB139B-EC5F-4209-9D90-5A27A2650183}" srcId="{448AB869-0C73-4C02-8443-A996D96BBB2F}" destId="{5AFBEF27-F80B-4611-AD43-FE32B84249A1}" srcOrd="0" destOrd="0" parTransId="{8503F3B4-B519-4E67-8747-9401AAE45198}" sibTransId="{92975AB0-8607-43BD-A477-5878D5CF2749}"/>
    <dgm:cxn modelId="{2AFC907E-A75C-45BF-8368-05EC44CAF4A7}" type="presParOf" srcId="{ACC8F187-C3EB-4791-A0E5-56996C0C3575}" destId="{4124A2A2-1CE2-43DE-90AC-1ED7727BA0AC}" srcOrd="0" destOrd="0" presId="urn:microsoft.com/office/officeart/2005/8/layout/pyramid2"/>
    <dgm:cxn modelId="{ECA397F4-BBE7-4FEA-89CD-12E1BDD25F45}" type="presParOf" srcId="{ACC8F187-C3EB-4791-A0E5-56996C0C3575}" destId="{541AB6ED-A213-48B8-8ED7-280B1688E3B8}" srcOrd="1" destOrd="0" presId="urn:microsoft.com/office/officeart/2005/8/layout/pyramid2"/>
    <dgm:cxn modelId="{84143EAB-8B3F-47F6-9675-257D643A6E35}" type="presParOf" srcId="{541AB6ED-A213-48B8-8ED7-280B1688E3B8}" destId="{F8FC3F37-94F2-4285-ADCF-68CB577D6B65}" srcOrd="0" destOrd="0" presId="urn:microsoft.com/office/officeart/2005/8/layout/pyramid2"/>
    <dgm:cxn modelId="{C71979B1-F5DA-48B5-B033-D0D4B60A0AD8}" type="presParOf" srcId="{541AB6ED-A213-48B8-8ED7-280B1688E3B8}" destId="{4686D7D1-4775-4810-998B-61E6CDF1BA4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AB869-0C73-4C02-8443-A996D96BBB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AFBEF27-F80B-4611-AD43-FE32B84249A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Динамически изменяющиеся условия рынков труда, смена приоритетов профессий, конкуренция в сфере занятости обуславливают необходимость освоения мировых стандартов в профессиональном образовании, овладения компетенциями на продвинутом уровне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503F3B4-B519-4E67-8747-9401AAE45198}" type="parTrans" cxnId="{61CB139B-EC5F-4209-9D90-5A27A265018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2975AB0-8607-43BD-A477-5878D5CF2749}" type="sibTrans" cxnId="{61CB139B-EC5F-4209-9D90-5A27A265018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CC8F187-C3EB-4791-A0E5-56996C0C3575}" type="pres">
      <dgm:prSet presAssocID="{448AB869-0C73-4C02-8443-A996D96BBB2F}" presName="compositeShape" presStyleCnt="0">
        <dgm:presLayoutVars>
          <dgm:dir/>
          <dgm:resizeHandles/>
        </dgm:presLayoutVars>
      </dgm:prSet>
      <dgm:spPr/>
    </dgm:pt>
    <dgm:pt modelId="{4124A2A2-1CE2-43DE-90AC-1ED7727BA0AC}" type="pres">
      <dgm:prSet presAssocID="{448AB869-0C73-4C02-8443-A996D96BBB2F}" presName="pyramid" presStyleLbl="node1" presStyleIdx="0" presStyleCnt="1"/>
      <dgm:spPr/>
    </dgm:pt>
    <dgm:pt modelId="{541AB6ED-A213-48B8-8ED7-280B1688E3B8}" type="pres">
      <dgm:prSet presAssocID="{448AB869-0C73-4C02-8443-A996D96BBB2F}" presName="theList" presStyleCnt="0"/>
      <dgm:spPr/>
    </dgm:pt>
    <dgm:pt modelId="{F8FC3F37-94F2-4285-ADCF-68CB577D6B65}" type="pres">
      <dgm:prSet presAssocID="{5AFBEF27-F80B-4611-AD43-FE32B84249A1}" presName="aNode" presStyleLbl="fgAcc1" presStyleIdx="0" presStyleCnt="1" custScaleX="233260" custScaleY="12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D7D1-4775-4810-998B-61E6CDF1BA40}" type="pres">
      <dgm:prSet presAssocID="{5AFBEF27-F80B-4611-AD43-FE32B84249A1}" presName="aSpace" presStyleCnt="0"/>
      <dgm:spPr/>
    </dgm:pt>
  </dgm:ptLst>
  <dgm:cxnLst>
    <dgm:cxn modelId="{E5CA6674-0274-4BC0-A0F7-C584E07050F1}" type="presOf" srcId="{448AB869-0C73-4C02-8443-A996D96BBB2F}" destId="{ACC8F187-C3EB-4791-A0E5-56996C0C3575}" srcOrd="0" destOrd="0" presId="urn:microsoft.com/office/officeart/2005/8/layout/pyramid2"/>
    <dgm:cxn modelId="{0A2FF3BB-DAD7-4E87-9FBC-EB162EB77079}" type="presOf" srcId="{5AFBEF27-F80B-4611-AD43-FE32B84249A1}" destId="{F8FC3F37-94F2-4285-ADCF-68CB577D6B65}" srcOrd="0" destOrd="0" presId="urn:microsoft.com/office/officeart/2005/8/layout/pyramid2"/>
    <dgm:cxn modelId="{61CB139B-EC5F-4209-9D90-5A27A2650183}" srcId="{448AB869-0C73-4C02-8443-A996D96BBB2F}" destId="{5AFBEF27-F80B-4611-AD43-FE32B84249A1}" srcOrd="0" destOrd="0" parTransId="{8503F3B4-B519-4E67-8747-9401AAE45198}" sibTransId="{92975AB0-8607-43BD-A477-5878D5CF2749}"/>
    <dgm:cxn modelId="{AEE76EBB-5988-4F29-B6AE-6D00394DE927}" type="presParOf" srcId="{ACC8F187-C3EB-4791-A0E5-56996C0C3575}" destId="{4124A2A2-1CE2-43DE-90AC-1ED7727BA0AC}" srcOrd="0" destOrd="0" presId="urn:microsoft.com/office/officeart/2005/8/layout/pyramid2"/>
    <dgm:cxn modelId="{DA8F8487-72E9-4C7B-9CDB-9FD89AB899C9}" type="presParOf" srcId="{ACC8F187-C3EB-4791-A0E5-56996C0C3575}" destId="{541AB6ED-A213-48B8-8ED7-280B1688E3B8}" srcOrd="1" destOrd="0" presId="urn:microsoft.com/office/officeart/2005/8/layout/pyramid2"/>
    <dgm:cxn modelId="{E68D5211-4D6B-4191-BB03-1F4CEE735F15}" type="presParOf" srcId="{541AB6ED-A213-48B8-8ED7-280B1688E3B8}" destId="{F8FC3F37-94F2-4285-ADCF-68CB577D6B65}" srcOrd="0" destOrd="0" presId="urn:microsoft.com/office/officeart/2005/8/layout/pyramid2"/>
    <dgm:cxn modelId="{E9801B9C-DE8A-4FF4-8319-DCFFADB4F007}" type="presParOf" srcId="{541AB6ED-A213-48B8-8ED7-280B1688E3B8}" destId="{4686D7D1-4775-4810-998B-61E6CDF1BA4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992A65-03C9-47D9-B8C6-8734509404B4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A7BDDF-8C4E-4D9B-A012-B6519085E58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Наша задача – подготовить высококвалифицированных специалистов, лучшие из которых смогут на демонстрационных экзаменах показать уровень подготовки, соответствующий стандартам WorldSkills Russia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BE302A5-E3F3-4E98-91BF-8BA0CC839820}" type="parTrans" cxnId="{996D5A81-50DA-426B-8621-1569F509F98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C039DCD-A36C-4420-9717-9DFC3D9D3FC6}" type="sibTrans" cxnId="{996D5A81-50DA-426B-8621-1569F509F98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CA3800B-AAAB-434E-9EC2-76F8FB116FC1}" type="pres">
      <dgm:prSet presAssocID="{46992A65-03C9-47D9-B8C6-8734509404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29C95-0EB4-4EDE-9537-334EF4ED5A10}" type="pres">
      <dgm:prSet presAssocID="{E2A7BDDF-8C4E-4D9B-A012-B6519085E581}" presName="circle1" presStyleLbl="node1" presStyleIdx="0" presStyleCnt="1"/>
      <dgm:spPr/>
    </dgm:pt>
    <dgm:pt modelId="{08A33B28-C41E-4B90-B3DD-DDA2EB141A6D}" type="pres">
      <dgm:prSet presAssocID="{E2A7BDDF-8C4E-4D9B-A012-B6519085E581}" presName="space" presStyleCnt="0"/>
      <dgm:spPr/>
    </dgm:pt>
    <dgm:pt modelId="{E686079D-8F9A-4E37-BE6A-0BD1164A1AD3}" type="pres">
      <dgm:prSet presAssocID="{E2A7BDDF-8C4E-4D9B-A012-B6519085E581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4B47D130-BBF3-4A0C-8821-9BEB01617A35}" type="pres">
      <dgm:prSet presAssocID="{E2A7BDDF-8C4E-4D9B-A012-B6519085E58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2C3B0-A24C-48FF-8CC0-5E29C598BE91}" type="presOf" srcId="{46992A65-03C9-47D9-B8C6-8734509404B4}" destId="{3CA3800B-AAAB-434E-9EC2-76F8FB116FC1}" srcOrd="0" destOrd="0" presId="urn:microsoft.com/office/officeart/2005/8/layout/target3"/>
    <dgm:cxn modelId="{996D5A81-50DA-426B-8621-1569F509F989}" srcId="{46992A65-03C9-47D9-B8C6-8734509404B4}" destId="{E2A7BDDF-8C4E-4D9B-A012-B6519085E581}" srcOrd="0" destOrd="0" parTransId="{9BE302A5-E3F3-4E98-91BF-8BA0CC839820}" sibTransId="{6C039DCD-A36C-4420-9717-9DFC3D9D3FC6}"/>
    <dgm:cxn modelId="{044ED6E5-6544-4E37-B9CE-0F4B5DE9E4DD}" type="presOf" srcId="{E2A7BDDF-8C4E-4D9B-A012-B6519085E581}" destId="{4B47D130-BBF3-4A0C-8821-9BEB01617A35}" srcOrd="1" destOrd="0" presId="urn:microsoft.com/office/officeart/2005/8/layout/target3"/>
    <dgm:cxn modelId="{A43827D3-EE88-4E33-ABAC-47646005EE70}" type="presOf" srcId="{E2A7BDDF-8C4E-4D9B-A012-B6519085E581}" destId="{E686079D-8F9A-4E37-BE6A-0BD1164A1AD3}" srcOrd="0" destOrd="0" presId="urn:microsoft.com/office/officeart/2005/8/layout/target3"/>
    <dgm:cxn modelId="{ECC2A52B-F608-4AD5-934B-139423479288}" type="presParOf" srcId="{3CA3800B-AAAB-434E-9EC2-76F8FB116FC1}" destId="{57729C95-0EB4-4EDE-9537-334EF4ED5A10}" srcOrd="0" destOrd="0" presId="urn:microsoft.com/office/officeart/2005/8/layout/target3"/>
    <dgm:cxn modelId="{D0BB7215-7C2D-4D34-B3A0-23D8EE3B0C0A}" type="presParOf" srcId="{3CA3800B-AAAB-434E-9EC2-76F8FB116FC1}" destId="{08A33B28-C41E-4B90-B3DD-DDA2EB141A6D}" srcOrd="1" destOrd="0" presId="urn:microsoft.com/office/officeart/2005/8/layout/target3"/>
    <dgm:cxn modelId="{E071C40D-E822-4529-B4A9-B5D2240DDBFF}" type="presParOf" srcId="{3CA3800B-AAAB-434E-9EC2-76F8FB116FC1}" destId="{E686079D-8F9A-4E37-BE6A-0BD1164A1AD3}" srcOrd="2" destOrd="0" presId="urn:microsoft.com/office/officeart/2005/8/layout/target3"/>
    <dgm:cxn modelId="{6175F085-B596-425F-B33C-E7F175979FCC}" type="presParOf" srcId="{3CA3800B-AAAB-434E-9EC2-76F8FB116FC1}" destId="{4B47D130-BBF3-4A0C-8821-9BEB01617A3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74372-3A51-430D-939C-BB96C8A4DCFE}">
      <dsp:nvSpPr>
        <dsp:cNvPr id="0" name=""/>
        <dsp:cNvSpPr/>
      </dsp:nvSpPr>
      <dsp:spPr>
        <a:xfrm>
          <a:off x="0" y="3211117"/>
          <a:ext cx="730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532E4-3C6C-4287-A71E-E717149E4FF7}">
      <dsp:nvSpPr>
        <dsp:cNvPr id="0" name=""/>
        <dsp:cNvSpPr/>
      </dsp:nvSpPr>
      <dsp:spPr>
        <a:xfrm>
          <a:off x="0" y="822066"/>
          <a:ext cx="6940039" cy="343567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358" tIns="0" rIns="1933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государственный образовательный стандарт среднего профессионального образования по 50 наиболее востребованным на рынке труда, новым и перспективным профессиям и специальностям (далее соответственно - ФГОС по ТОП-50, СПО) – это федеральный государственный образовательный стандарт среднего профессионального образования, разработанный и утвержденный в соответствии со списком 50 наиболее востребованных на рынке труда, новых и перспективных профессий, требующих среднего профессионального образования</a:t>
          </a:r>
          <a:endParaRPr lang="ru-RU" sz="20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716" y="989782"/>
        <a:ext cx="6604607" cy="3100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19944-B34A-4F8F-9374-4E9D994B73CD}">
      <dsp:nvSpPr>
        <dsp:cNvPr id="0" name=""/>
        <dsp:cNvSpPr/>
      </dsp:nvSpPr>
      <dsp:spPr>
        <a:xfrm>
          <a:off x="0" y="0"/>
          <a:ext cx="8298163" cy="1466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структуре 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7702" y="0"/>
        <a:ext cx="6520460" cy="1466303"/>
      </dsp:txXfrm>
    </dsp:sp>
    <dsp:sp modelId="{BC5B031E-BE4F-48BF-9AED-6F8F32FE4C14}">
      <dsp:nvSpPr>
        <dsp:cNvPr id="0" name=""/>
        <dsp:cNvSpPr/>
      </dsp:nvSpPr>
      <dsp:spPr>
        <a:xfrm>
          <a:off x="118070" y="260870"/>
          <a:ext cx="1659632" cy="9445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304DA1-E09B-4D45-BF68-00FD8AC1BDED}">
      <dsp:nvSpPr>
        <dsp:cNvPr id="0" name=""/>
        <dsp:cNvSpPr/>
      </dsp:nvSpPr>
      <dsp:spPr>
        <a:xfrm>
          <a:off x="0" y="1584373"/>
          <a:ext cx="8298163" cy="118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условиям реализации основных образовательных программ, в том числе кадровым, финансовым, материально-техническим и иным условиям;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7702" y="1584373"/>
        <a:ext cx="6520460" cy="1180703"/>
      </dsp:txXfrm>
    </dsp:sp>
    <dsp:sp modelId="{89772348-E633-45CE-89F7-EC43AAE664A5}">
      <dsp:nvSpPr>
        <dsp:cNvPr id="0" name=""/>
        <dsp:cNvSpPr/>
      </dsp:nvSpPr>
      <dsp:spPr>
        <a:xfrm>
          <a:off x="118070" y="1702444"/>
          <a:ext cx="1659632" cy="9445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9DEF9E-DF3A-448C-B629-6073FC1CB2BC}">
      <dsp:nvSpPr>
        <dsp:cNvPr id="0" name=""/>
        <dsp:cNvSpPr/>
      </dsp:nvSpPr>
      <dsp:spPr>
        <a:xfrm>
          <a:off x="0" y="2883147"/>
          <a:ext cx="8298163" cy="118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результатам освоения основных образовательных программ.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7702" y="2883147"/>
        <a:ext cx="6520460" cy="1180703"/>
      </dsp:txXfrm>
    </dsp:sp>
    <dsp:sp modelId="{D3EDB06A-85FF-47A4-9850-A9A64AA5B5B0}">
      <dsp:nvSpPr>
        <dsp:cNvPr id="0" name=""/>
        <dsp:cNvSpPr/>
      </dsp:nvSpPr>
      <dsp:spPr>
        <a:xfrm>
          <a:off x="118070" y="3001217"/>
          <a:ext cx="1659632" cy="9445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4A2A2-1CE2-43DE-90AC-1ED7727BA0AC}">
      <dsp:nvSpPr>
        <dsp:cNvPr id="0" name=""/>
        <dsp:cNvSpPr/>
      </dsp:nvSpPr>
      <dsp:spPr>
        <a:xfrm>
          <a:off x="1226391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C3F37-94F2-4285-ADCF-68CB577D6B65}">
      <dsp:nvSpPr>
        <dsp:cNvPr id="0" name=""/>
        <dsp:cNvSpPr/>
      </dsp:nvSpPr>
      <dsp:spPr>
        <a:xfrm>
          <a:off x="1498293" y="406548"/>
          <a:ext cx="6161796" cy="2957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Реализация новых ФГОС СПО и профессиональных стандартов, растущая конкуренция за возможность участвовать в международном и всероссийском чемпионатах WorldSkills, конкурсах профессионального мастерства и предметных олимпиадах мотивируют преподавателей на профессиональное совершенствование, освоение новых навыков и образовательных техник, лучшего мирового и российского опыта в сфере педагогики профобразования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2672" y="550927"/>
        <a:ext cx="5873038" cy="2668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4A2A2-1CE2-43DE-90AC-1ED7727BA0AC}">
      <dsp:nvSpPr>
        <dsp:cNvPr id="0" name=""/>
        <dsp:cNvSpPr/>
      </dsp:nvSpPr>
      <dsp:spPr>
        <a:xfrm>
          <a:off x="1226391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C3F37-94F2-4285-ADCF-68CB577D6B65}">
      <dsp:nvSpPr>
        <dsp:cNvPr id="0" name=""/>
        <dsp:cNvSpPr/>
      </dsp:nvSpPr>
      <dsp:spPr>
        <a:xfrm>
          <a:off x="1498293" y="406548"/>
          <a:ext cx="6161796" cy="2957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Динамически изменяющиеся условия рынков труда, смена приоритетов профессий, конкуренция в сфере занятости обуславливают необходимость освоения мировых стандартов в профессиональном образовании, овладения компетенциями на продвинутом уровне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2672" y="550927"/>
        <a:ext cx="5873038" cy="2668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29C95-0EB4-4EDE-9537-334EF4ED5A10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6079D-8F9A-4E37-BE6A-0BD1164A1AD3}">
      <dsp:nvSpPr>
        <dsp:cNvPr id="0" name=""/>
        <dsp:cNvSpPr/>
      </dsp:nvSpPr>
      <dsp:spPr>
        <a:xfrm>
          <a:off x="2031999" y="0"/>
          <a:ext cx="5353723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Наша задача – подготовить высококвалифицированных специалистов, лучшие из которых смогут на демонстрационных экзаменах показать уровень подготовки, соответствующий стандартам WorldSkills Russia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1999" y="0"/>
        <a:ext cx="5353723" cy="406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7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0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2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0C3CF4-6861-4D7A-86C1-7BF57A8C7145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27784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699792" y="1988840"/>
            <a:ext cx="6516216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Изменения в содержании, средствах контроля и оценки результатов образовательного процесса в условиях внедрения ФГОС СПО «ТОП-50» и стандартов Ворлдскиллс Россия </a:t>
            </a:r>
            <a:r>
              <a:rPr lang="en-US" altLang="ru-RU" sz="2800" b="1" dirty="0" smtClean="0">
                <a:solidFill>
                  <a:schemeClr val="bg1"/>
                </a:solidFill>
                <a:latin typeface="Book Antiqua" pitchFamily="18" charset="0"/>
              </a:rPr>
              <a:t>(WSR)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2627784" y="0"/>
            <a:ext cx="6510908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Государственное бюджетное профессиональное образовательное учреждение Республики Крым «</a:t>
            </a:r>
            <a:r>
              <a:rPr lang="ru-RU" altLang="ru-RU" sz="2000" b="1" dirty="0">
                <a:solidFill>
                  <a:schemeClr val="bg1"/>
                </a:solidFill>
                <a:latin typeface="Book Antiqua" pitchFamily="18" charset="0"/>
              </a:rPr>
              <a:t>Р</a:t>
            </a:r>
            <a:r>
              <a:rPr lang="ru-RU" alt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омановский колледж индустрии гостеприимства»</a:t>
            </a:r>
            <a:endParaRPr lang="ru-RU" alt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341258"/>
            <a:ext cx="32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Симферополь, 201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erovo-school.ru/images/RK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116632"/>
            <a:ext cx="1722696" cy="1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987824" y="4832846"/>
            <a:ext cx="5004048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9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  <a:latin typeface="Book Antiqua" pitchFamily="18" charset="0"/>
              </a:rPr>
              <a:t>Булаш Е.Ш. – заместитель директора по учебно-производственной работе</a:t>
            </a:r>
            <a:endParaRPr lang="ru-RU" sz="1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2" y="313620"/>
            <a:ext cx="879524" cy="9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120711"/>
          <a:ext cx="8830623" cy="4678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профессий рабочих, должностей служащих, рекомендуемых к освоению в рамках программы подготовки специалистов среднего звена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 ссылкой на перечень профессий рабочих, должностей служащих, по которым осуществляется профессиональное обучение, утвержденному приказом Министерства образования и науки РФ от 2 июля 2013 г. N 513 )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модуля «Выполнение работ по одной или нескольким профессиям рабочих, должностям служащих»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(по усмотрению образовательной организации и 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r>
                        <a:rPr lang="ru-RU" sz="1400" b="1" dirty="0" smtClean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Возможность реализации</a:t>
                      </a:r>
                      <a:r>
                        <a:rPr lang="ru-RU" sz="1400" b="1" baseline="0" dirty="0" smtClean="0"/>
                        <a:t> в сетевой форме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Возможность применения электронного обучения и дистанционных образовательных технологий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Требования</a:t>
                      </a:r>
                      <a:r>
                        <a:rPr lang="ru-RU" sz="1400" b="1" baseline="0" dirty="0" smtClean="0"/>
                        <a:t> к условиям применения ДОТ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120711"/>
          <a:ext cx="8830623" cy="438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Наличие</a:t>
                      </a:r>
                      <a:r>
                        <a:rPr lang="ru-RU" sz="1400" b="1" baseline="0" dirty="0" smtClean="0"/>
                        <a:t> т</a:t>
                      </a:r>
                      <a:r>
                        <a:rPr lang="ru-RU" sz="1400" b="1" dirty="0" smtClean="0"/>
                        <a:t>ребований к созданию условий для обучения ЛОВЗ и инвалидов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бщесистемных требований к условиям реализации образовательной программ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материально-техническому и учебно-методическому обеспечению реализации образовательной программы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</a:p>
                    <a:p>
                      <a:pPr algn="ctr"/>
                      <a:r>
                        <a:rPr lang="ru-RU" sz="1400" b="1" dirty="0" smtClean="0"/>
                        <a:t>(существенно изменены, определяются ПООП)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назначению и оснащению с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пециальных помещений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омещениям для самостоятельной работы обучающихся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 к библиотечному фонду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</a:p>
                    <a:p>
                      <a:pPr algn="ctr"/>
                      <a:r>
                        <a:rPr lang="ru-RU" sz="1400" b="1" dirty="0" smtClean="0"/>
                        <a:t>(существенно изменены)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перечня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литературы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дисциплинам и модулям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(предусмотрены</a:t>
                      </a:r>
                      <a:r>
                        <a:rPr lang="ru-RU" sz="1400" b="1" baseline="0" dirty="0" smtClean="0"/>
                        <a:t>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120711"/>
          <a:ext cx="8830623" cy="39700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еречня кабинетов, лабораторий, мастерских и других помещений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финансовым условиям реализации образовательной программы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VIII. Оценка качества освоения программы подготовки специалистов среднего звена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применяемым механизмам оценки качества образовательной программы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 Требования к применяемым механизмам оценки качества образовательной программы.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4.6.1. Качество образовательной программы определяется в рамках системы внутренней оценки, а также системы внешней оценки на добровольной основе.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Требования к кадрам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(существенно изменены)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176417"/>
            <a:ext cx="586814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Структура ФГОС по ТОП-50 включает в себя требования к: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6415773"/>
              </p:ext>
            </p:extLst>
          </p:nvPr>
        </p:nvGraphicFramePr>
        <p:xfrm>
          <a:off x="611560" y="2492896"/>
          <a:ext cx="82981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4254996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3628" y="4285290"/>
            <a:ext cx="720080" cy="761794"/>
          </a:xfrm>
          <a:prstGeom prst="ellipse">
            <a:avLst/>
          </a:prstGeom>
          <a:solidFill>
            <a:srgbClr val="EF5A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5589240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87624" y="5619534"/>
            <a:ext cx="720080" cy="761794"/>
          </a:xfrm>
          <a:prstGeom prst="ellipse">
            <a:avLst/>
          </a:prstGeom>
          <a:solidFill>
            <a:srgbClr val="EF5A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852936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23628" y="2883230"/>
            <a:ext cx="720080" cy="761794"/>
          </a:xfrm>
          <a:prstGeom prst="ellipse">
            <a:avLst/>
          </a:prstGeom>
          <a:solidFill>
            <a:srgbClr val="EF5A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851418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ТОП-50 имеет следующие характерные особенности: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19" y="2204864"/>
            <a:ext cx="8658203" cy="446449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деятельности и профессиональные компетенции разработаны с учетом требований международных и профессиональных стандартов, а также передовых технологий;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изменена номенклатура и ориентация общих компетенций;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повышена академическая свобода образовательных организаций в части формирования структуры и содержания образования;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определены сроки обучения на основе рекомендаций заказчиков рабочих кадров;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определены условия реализации образовательной программы, в том числе введены дополнительные требования к опыту практической деятельности педагогических работников;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 новый вид проведения государственной итоговой аттестации – демонстрационный экзамен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www.nationalelfservice.net/cms/wp-content/uploads/2015/04/community_nurses_meeting_shutterstock_19129939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60"/>
            <a:ext cx="9144000" cy="60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052736"/>
            <a:ext cx="475252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условиях рынка труда российских регионов, в том числе Республики Крым, востребованность выпускников системы СПО, получивших конкретную дефицитную профессию, определяется качеством и уровнем их профессиональной подготовки, сформированностью общих и профессиональных компетенций, компетентностью, уровнем профессиональной грамотности, опытом работы по новым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val="17824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3" y="1052736"/>
            <a:ext cx="496855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учебных программ и практик в условиях ГБПОУ РК «Романовский колледж индустрии гостеприимства» ведется с целью обеспечения достаточного уровня профессиональной квалификации выпускников и изменения ключевых подходов к повышению квалификации и уровня мастерства преподавателей.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6042" y="4653136"/>
            <a:ext cx="542161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развития колледжа предусматривает педагогическое сопровождение и мотивацию преподавателей к достижению повышенного уровня профессиональных компетенций и индивидуальную работу каждого педагога по саморазвитию.</a:t>
            </a:r>
          </a:p>
        </p:txBody>
      </p:sp>
      <p:pic>
        <p:nvPicPr>
          <p:cNvPr id="7170" name="Picture 2" descr="http://1.bp.blogspot.com/-8EzOsQ4S5Os/XeEkxJ5JTAI/AAAAAAAAVcE/iEUFK2YaoL87Zao7g9snUX4VQsrFHFUuQCK4BGAYYCw/s1600/DSC_6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9" y="1266248"/>
            <a:ext cx="3651804" cy="24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YDcDyZJSRl4/Xa1CxAmxjRI/AAAAAAAAUvA/vKIlDvMBdJojWoGerE89JC11rNWZXFcZgCK4BGAYYCw/s1600/sputnik1-COLL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8" y="4077072"/>
            <a:ext cx="2573834" cy="25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time2.ru/upload/iblock/72e/72ea8e1ddd5858fc0a43995206e03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215"/>
            <a:ext cx="9110464" cy="59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ятиугольник 3"/>
          <p:cNvSpPr/>
          <p:nvPr/>
        </p:nvSpPr>
        <p:spPr>
          <a:xfrm>
            <a:off x="131539" y="2348880"/>
            <a:ext cx="8676455" cy="3431709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 fontAlgn="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Новые условия организации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деятельности преподавателей и мастеров производственного обучения СПО требуют пересмотра технологий и методов обучения, форм организации учебных занятий и итоговых экзаменов</a:t>
            </a:r>
          </a:p>
        </p:txBody>
      </p:sp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1007"/>
            <a:ext cx="914400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базе РКИГ создает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постоянного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повышения разрядов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практических занятиях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компетенции,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отвечающие международным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техническим стандартам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orldSkills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01902" y="980728"/>
            <a:ext cx="363133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Администриро-вание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отеля»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12666" y="2060848"/>
            <a:ext cx="363133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«Туризм»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7984" y="2885728"/>
            <a:ext cx="363133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«Ресторанный сервис»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12666" y="3933056"/>
            <a:ext cx="363133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«Хлебопечение»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0" y="908720"/>
            <a:ext cx="9144000" cy="3970734"/>
          </a:xfrm>
          <a:prstGeom prst="downArrowCallout">
            <a:avLst>
              <a:gd name="adj1" fmla="val 9360"/>
              <a:gd name="adj2" fmla="val 10663"/>
              <a:gd name="adj3" fmla="val 14573"/>
              <a:gd name="adj4" fmla="val 771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2019 г.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колледже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проводится демонстрационный экзамен по компетенции «Поварское и кондитерское дело», который максимально приближен к реалиям производства</a:t>
            </a:r>
          </a:p>
        </p:txBody>
      </p:sp>
      <p:pic>
        <p:nvPicPr>
          <p:cNvPr id="9218" name="Picture 2" descr="http://1.bp.blogspot.com/-MoZ1_YsP9j4/XRHDnYbEKvI/AAAAAAAAT4E/psqUISrk30ECeA1ieSwN5tlB71asEeVXgCK4BGAYYCw/s1600/DSC_2910-COLL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35"/>
          <a:stretch/>
        </p:blipFill>
        <p:spPr bwMode="auto">
          <a:xfrm>
            <a:off x="155575" y="4968595"/>
            <a:ext cx="4932040" cy="15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MoZ1_YsP9j4/XRHDnYbEKvI/AAAAAAAAT4E/psqUISrk30ECeA1ieSwN5tlB71asEeVXgCK4BGAYYCw/s1600/DSC_2910-COLL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1"/>
          <a:stretch/>
        </p:blipFill>
        <p:spPr bwMode="auto">
          <a:xfrm>
            <a:off x="5436630" y="4365104"/>
            <a:ext cx="3473093" cy="21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29" y="155197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Роль образовательных технологий в формировании общих компетенций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127" y="1455299"/>
            <a:ext cx="8806416" cy="2377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/>
            <a:r>
              <a:rPr lang="ru-RU" sz="1350" b="1" dirty="0"/>
              <a:t>Структурные технологии </a:t>
            </a:r>
          </a:p>
          <a:p>
            <a:pPr marL="600075" lvl="1" indent="-257175" fontAlgn="base">
              <a:buFont typeface="Wingdings" panose="05000000000000000000" pitchFamily="2" charset="2"/>
              <a:buChar char="ü"/>
            </a:pPr>
            <a:r>
              <a:rPr lang="ru-RU" sz="1350" dirty="0"/>
              <a:t>практико-ориентированные методы обучения (дуальное обучение) и связанные с ними инфраструктурные и технологические решения;</a:t>
            </a:r>
          </a:p>
          <a:p>
            <a:pPr marL="600075" lvl="1" indent="-257175" fontAlgn="base">
              <a:buFont typeface="Wingdings" panose="05000000000000000000" pitchFamily="2" charset="2"/>
              <a:buChar char="ü"/>
            </a:pPr>
            <a:r>
              <a:rPr lang="ru-RU" sz="1350" dirty="0"/>
              <a:t>модульно-кредитная система обучения;</a:t>
            </a:r>
          </a:p>
          <a:p>
            <a:pPr marL="600075" lvl="1" indent="-257175" fontAlgn="base">
              <a:buFont typeface="Wingdings" panose="05000000000000000000" pitchFamily="2" charset="2"/>
              <a:buChar char="ü"/>
            </a:pPr>
            <a:r>
              <a:rPr lang="ru-RU" sz="1350" dirty="0"/>
              <a:t>сетевые и дистанционные (электронные) формы обучения;</a:t>
            </a:r>
          </a:p>
          <a:p>
            <a:pPr marL="600075" lvl="1" indent="-257175" fontAlgn="base">
              <a:buFont typeface="Wingdings" panose="05000000000000000000" pitchFamily="2" charset="2"/>
              <a:buChar char="ü"/>
            </a:pPr>
            <a:r>
              <a:rPr lang="ru-RU" sz="1350" dirty="0"/>
              <a:t>трансляция опыта тренировок команд </a:t>
            </a:r>
            <a:r>
              <a:rPr lang="ru-RU" sz="1350" dirty="0" err="1"/>
              <a:t>Ворлдскиллс</a:t>
            </a:r>
            <a:r>
              <a:rPr lang="ru-RU" sz="1350" dirty="0"/>
              <a:t> в массовую практику подготовки кадров по ТОП-50 через сетевое взаимодействие с межрегиональными центрами компетенций, создаваемыми в рамках ФЦПРО, с базовым центром профессиональной подготовки, переподготовки и повышения квалификаций рабочих кадров Минтруда России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ru-RU" sz="1350" dirty="0"/>
              <a:t>реализация ресурсными центрами (ведущими ПОО) права проведения демонстрационного экзамена в соответствии с требованиями </a:t>
            </a:r>
            <a:r>
              <a:rPr lang="ru-RU" sz="1350" dirty="0" err="1"/>
              <a:t>Ворлдскиллс</a:t>
            </a:r>
            <a:r>
              <a:rPr lang="ru-RU" sz="135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86" y="1130609"/>
            <a:ext cx="8715158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b="1" dirty="0"/>
              <a:t>Реализация ТОП-50 потребует внедрение современных образовательных технологий</a:t>
            </a:r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27" y="3888874"/>
            <a:ext cx="8806416" cy="2169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50" b="1" dirty="0"/>
              <a:t>Технологии и методы обучения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ru-RU" sz="1350" dirty="0"/>
              <a:t>Игровые, проектные методы обучения, кейс-технологии, решение ситуационных задач, развитие критического мышления, тренинги, симуляции, коллективный способ обучения и т. д. 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ru-RU" sz="1350" dirty="0"/>
              <a:t>Технологии, методы обучения имеют свои ограничители применительно к формированию отдельных общих компетенций. 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ru-RU" sz="1350" dirty="0"/>
              <a:t>Неверно рассматривать развитие общих компетенций в отрыве от профессиональных компетенций, от конкретной дисциплины, МДК, специальности. </a:t>
            </a:r>
            <a:r>
              <a:rPr lang="ru-RU" sz="1350" b="1" i="1" dirty="0"/>
              <a:t>Именно профессиональные компетенции позволяют общим компетенциям проявляться наиболее ярко</a:t>
            </a:r>
            <a:r>
              <a:rPr lang="ru-RU" sz="1350" dirty="0"/>
              <a:t>. И наоборот, общие компетенции значительно обогащают профессиональные, превращая в конечном итоге простого специалиста в конкурентоспособного высококлассного мастера своего дела.</a:t>
            </a:r>
          </a:p>
        </p:txBody>
      </p:sp>
    </p:spTree>
    <p:extLst>
      <p:ext uri="{BB962C8B-B14F-4D97-AF65-F5344CB8AC3E}">
        <p14:creationId xmlns:p14="http://schemas.microsoft.com/office/powerpoint/2010/main" val="32021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cetera.ru/uploads/20181226/9zvf6ph9qwgs8wk4os8k00g0s8sgw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1"/>
          <a:stretch/>
        </p:blipFill>
        <p:spPr bwMode="auto">
          <a:xfrm>
            <a:off x="0" y="858344"/>
            <a:ext cx="6587208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8973428"/>
              </p:ext>
            </p:extLst>
          </p:nvPr>
        </p:nvGraphicFramePr>
        <p:xfrm>
          <a:off x="1403648" y="2492896"/>
          <a:ext cx="88864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61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uzpp.mosreg.ru/upload/gallery/204/22704_6060d0710341cee63133836715b0fc1a9135a3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/>
          <a:stretch/>
        </p:blipFill>
        <p:spPr bwMode="auto">
          <a:xfrm>
            <a:off x="0" y="829516"/>
            <a:ext cx="6129259" cy="60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62500499"/>
              </p:ext>
            </p:extLst>
          </p:nvPr>
        </p:nvGraphicFramePr>
        <p:xfrm>
          <a:off x="1403648" y="2492896"/>
          <a:ext cx="88864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43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:\Windows\system32\config\systemprofile\Desktop\shutterstock_196156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7" y="601288"/>
            <a:ext cx="8712208" cy="60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time2.ru/upload/iblock/72e/72ea8e1ddd5858fc0a43995206e0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94436950"/>
              </p:ext>
            </p:extLst>
          </p:nvPr>
        </p:nvGraphicFramePr>
        <p:xfrm>
          <a:off x="1177651" y="2564904"/>
          <a:ext cx="73857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utoShape 2" descr="https://americanrecoveryservice.com/wp-content/uploads/2019/10/shutterstock_1961561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americanrecoveryservice.com/wp-content/uploads/2019/10/shutterstock_1961561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americanrecoveryservice.com/wp-content/uploads/2019/10/shutterstock_19615613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760"/>
            <a:ext cx="4824536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</a:rPr>
              <a:t>Спасибо </a:t>
            </a:r>
            <a:br>
              <a:rPr lang="ru-RU" sz="54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AutoShape 4" descr="https://disshelp.ru/blog/wp-content/uploads/2019/07/image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isshelp.ru/blog/wp-content/uploads/2019/07/image-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1"/>
          <a:stretch/>
        </p:blipFill>
        <p:spPr bwMode="auto">
          <a:xfrm>
            <a:off x="1547664" y="3505199"/>
            <a:ext cx="6286500" cy="28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ФГОС по ТОП-50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vestikarelii.ru/images/news/14/14951/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723"/>
            <a:ext cx="9144000" cy="60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21808724"/>
              </p:ext>
            </p:extLst>
          </p:nvPr>
        </p:nvGraphicFramePr>
        <p:xfrm>
          <a:off x="0" y="446688"/>
          <a:ext cx="7308000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81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4" y="271657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 Сравнительный анализ ФГОС СПО 3+ и ФГОС СПО ТОП-50, актуализированных ФГОС СПО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481" t="14612" r="15479" b="9108"/>
          <a:stretch/>
        </p:blipFill>
        <p:spPr bwMode="auto">
          <a:xfrm>
            <a:off x="208582" y="1130609"/>
            <a:ext cx="8685386" cy="532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7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8024" y="1130609"/>
          <a:ext cx="8830623" cy="459519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8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9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7030A0"/>
                          </a:solidFill>
                        </a:rPr>
                        <a:t>Сравнительный анализ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ФГОС СПО 3+</a:t>
                      </a:r>
                      <a:r>
                        <a:rPr lang="ru-RU" sz="1800" b="1" baseline="0" dirty="0" smtClean="0">
                          <a:solidFill>
                            <a:srgbClr val="7030A0"/>
                          </a:solidFill>
                        </a:rPr>
                        <a:t> и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ФГОС СПО ТОП-50/актуализированных ФГОС СПО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 часа</a:t>
                      </a:r>
                    </a:p>
                    <a:p>
                      <a:pPr algn="ctr"/>
                      <a:r>
                        <a:rPr lang="ru-RU" sz="1400" b="1" dirty="0" smtClean="0"/>
                        <a:t>(максимальная учебная</a:t>
                      </a:r>
                      <a:r>
                        <a:rPr lang="ru-RU" sz="1400" b="1" baseline="0" dirty="0" smtClean="0"/>
                        <a:t> нагрузка, 36 часов аудиторная нагрузка)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Объем образовательной программы в часах </a:t>
                      </a:r>
                    </a:p>
                    <a:p>
                      <a:pPr algn="ctr"/>
                      <a:r>
                        <a:rPr lang="ru-RU" sz="1400" b="1" dirty="0" smtClean="0"/>
                        <a:t>(недельная</a:t>
                      </a:r>
                      <a:r>
                        <a:rPr lang="ru-RU" sz="1400" b="1" baseline="0" dirty="0" smtClean="0"/>
                        <a:t> учебная нагрузка)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часов</a:t>
                      </a:r>
                    </a:p>
                    <a:p>
                      <a:pPr algn="ctr"/>
                      <a:r>
                        <a:rPr lang="ru-RU" sz="1400" b="1" dirty="0" smtClean="0"/>
                        <a:t>(объем работы обучающихся во взаимодействии с преподавателем </a:t>
                      </a:r>
                      <a:r>
                        <a:rPr lang="ru-RU" sz="1400" b="1" baseline="0" dirty="0" smtClean="0"/>
                        <a:t> + самостоятельная работа обучающихся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Понятие максимальной учебной нагрузки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Понятие максимальной аудиторной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нагрузки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Продолжительность каникул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</a:p>
                    <a:p>
                      <a:pPr algn="ctr"/>
                      <a:r>
                        <a:rPr lang="ru-RU" sz="1400" b="1" dirty="0" smtClean="0"/>
                        <a:t>(указаны в п.26 Прядка</a:t>
                      </a:r>
                      <a:r>
                        <a:rPr lang="ru-RU" sz="1400" b="1" baseline="0" dirty="0" smtClean="0"/>
                        <a:t> №464)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</a:p>
                    <a:p>
                      <a:pPr algn="ctr"/>
                      <a:r>
                        <a:rPr lang="ru-RU" sz="1400" b="1" dirty="0" smtClean="0"/>
                        <a:t>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соответствующей примерной ППССЗ)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Учет ПООП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130609"/>
          <a:ext cx="8830623" cy="49990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2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(обязана ежегодно обновлять ППССЗ)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Обновление ОПОП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(указаны в п.18 Прядка</a:t>
                      </a:r>
                      <a:r>
                        <a:rPr lang="ru-RU" sz="1400" b="1" baseline="0" dirty="0" smtClean="0"/>
                        <a:t> №464)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(объем 18 часов в неделю)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Понятие внеаудиторная учебная работа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(объем 18 часов в неделю)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Понятие самостоятельная работа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(объем от 0-20% ППКРС(30% ППССЗ) от 36 часов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часа на одного обучающегося на каждый учебный год)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Консультации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(как вид учебных занятий)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 образовательном процессе активных и интерактивных форм проведения занятий (компьютерных симуляций, деловых и ролевых игр, разбора конкретных ситуаций, психологических и иных тренингов, групповых дискуссий)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Формы/виды учебных занятий 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обучающихся во взаимодействии с преподавателем по видам учебных занятий (урок, практическое занятие, лабораторное занятие, консультация, лекция, семинар), практики (в профессиональном цикле) и самостоятельной работы обучающихся.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188574"/>
          <a:ext cx="8830623" cy="5105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1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включает подготовку и защиту ВКР (дипломная работа, дипломный проект). Государственный экзамен вводится по усмотрению образовательной организации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ГИА ППССЗ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проводится в форме защиты ВКР (дипломная работа (дипломный проект). По усмотрению образовательной организации демонстрационный экзамен включается в ВКР или проводится в виде государственного экзамена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ГИА включает защиту ВКР (выпускная практическая квалификационная работа и письменная экзаменационная работа)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экзамен вводится по усмотрению образовательной организации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ГИА ППКРС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проводится в форме защиты выпускной квалификационной работы в виде демонстрационного экзам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Учет требований профессиональных</a:t>
                      </a:r>
                      <a:r>
                        <a:rPr lang="ru-RU" sz="1400" b="1" baseline="0" dirty="0" smtClean="0"/>
                        <a:t> стандартов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(Указан</a:t>
                      </a:r>
                      <a:r>
                        <a:rPr lang="ru-RU" sz="1400" b="1" baseline="0" dirty="0" smtClean="0"/>
                        <a:t> перечень)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Учет требований </a:t>
                      </a:r>
                      <a:r>
                        <a:rPr lang="en-US" sz="1400" b="1" dirty="0" err="1" smtClean="0"/>
                        <a:t>WorldSkills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en-US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Наличие</a:t>
                      </a:r>
                      <a:r>
                        <a:rPr lang="ru-RU" sz="1400" b="1" baseline="0" dirty="0" smtClean="0"/>
                        <a:t> возможности р</a:t>
                      </a:r>
                      <a:r>
                        <a:rPr lang="ru-RU" sz="1400" b="1" dirty="0" smtClean="0"/>
                        <a:t>еализация ФГОС СОО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en-US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096787"/>
          <a:ext cx="8830623" cy="4953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9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Требования к результатам освоения ОПОП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(сформированные компетенции ОК</a:t>
                      </a:r>
                      <a:r>
                        <a:rPr lang="ru-RU" sz="1400" b="1" baseline="0" dirty="0" smtClean="0"/>
                        <a:t> и ПК)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Наличие унифицированных ОК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Закрепление </a:t>
                      </a:r>
                      <a:r>
                        <a:rPr lang="ru-RU" sz="1400" b="1" baseline="0" dirty="0" smtClean="0"/>
                        <a:t> ОК</a:t>
                      </a:r>
                      <a:r>
                        <a:rPr lang="ru-RU" sz="1400" b="1" dirty="0" smtClean="0"/>
                        <a:t>  и ПК за дисциплинами</a:t>
                      </a:r>
                      <a:r>
                        <a:rPr lang="ru-RU" sz="1400" b="1" baseline="0" dirty="0" smtClean="0"/>
                        <a:t> и</a:t>
                      </a:r>
                      <a:r>
                        <a:rPr lang="ru-RU" sz="1400" b="1" dirty="0" smtClean="0"/>
                        <a:t> модулями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Наличие в ОК требований к знаниям и умениям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Наличие в ПК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показателей освоения компетенции (практический опыт, умения, знания)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Наличие перечня дисциплин и модулей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Требования</a:t>
                      </a:r>
                      <a:r>
                        <a:rPr lang="ru-RU" sz="1400" b="1" baseline="0" dirty="0" smtClean="0"/>
                        <a:t> к знаниям и умениям по дисциплинам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Требования</a:t>
                      </a:r>
                      <a:r>
                        <a:rPr lang="ru-RU" sz="1400" b="1" baseline="0" dirty="0" smtClean="0"/>
                        <a:t> к знаниям, умениям и практическому опыту по модулям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Требования к объему</a:t>
                      </a:r>
                      <a:r>
                        <a:rPr lang="ru-RU" sz="1400" b="1" baseline="0" dirty="0" smtClean="0"/>
                        <a:t> дисциплин, модулей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(указывается</a:t>
                      </a:r>
                      <a:r>
                        <a:rPr lang="ru-RU" sz="1400" b="1" baseline="0" dirty="0" smtClean="0"/>
                        <a:t> я в ПООП)</a:t>
                      </a:r>
                      <a:endParaRPr lang="ru-RU" sz="14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6050" y="1096787"/>
          <a:ext cx="8830623" cy="47262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3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философии", "История", "Иностранный язык", "Физическая культура"; углубленной подготовки - "Основы философии", "История", "Психология общения", "Иностранный язык", "Физическая культура".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ППССЗ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Обязательная часть общего гуманитарного и социально-экономического цикла образовательной программы должна предусматривать изучение следующих обязательных дисциплин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"Основы философии", "История", "Психология общения", "Иностранный язык в профессиональной деятельности", "Физическая культура"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Указаний нет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Промежуточная аттестация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учебные циклы включается промежуточная аттестация обучающихся, которая осуществляется в рамках освоения учебных циклов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 Пользоваться профессиональной документацией на государственном и иностранном языке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Указание на военные сборы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8" y="188640"/>
            <a:ext cx="90066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Сравнительный </a:t>
            </a:r>
            <a:r>
              <a:rPr lang="ru-RU" sz="2400" b="1" dirty="0">
                <a:solidFill>
                  <a:srgbClr val="002060"/>
                </a:solidFill>
              </a:rPr>
              <a:t>анализ ФГОС СПО 3+ 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 50 /актуализированных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 (продолжение)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1884</Words>
  <Application>Microsoft Office PowerPoint</Application>
  <PresentationFormat>Экран (4:3)</PresentationFormat>
  <Paragraphs>270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Times New Roman</vt:lpstr>
      <vt:lpstr>Trebuchet MS</vt:lpstr>
      <vt:lpstr>Wingdings</vt:lpstr>
      <vt:lpstr>Wingdings 2</vt:lpstr>
      <vt:lpstr>Тема Office</vt:lpstr>
      <vt:lpstr>Изящная</vt:lpstr>
      <vt:lpstr>Презентация PowerPoint</vt:lpstr>
      <vt:lpstr>Презентация PowerPoint</vt:lpstr>
      <vt:lpstr>ФГОС по ТОП-50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ФГОС по ТОП-50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user_lib</dc:creator>
  <cp:lastModifiedBy>HP</cp:lastModifiedBy>
  <cp:revision>73</cp:revision>
  <dcterms:created xsi:type="dcterms:W3CDTF">2018-10-20T09:09:21Z</dcterms:created>
  <dcterms:modified xsi:type="dcterms:W3CDTF">2019-12-23T13:18:40Z</dcterms:modified>
</cp:coreProperties>
</file>